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71" r:id="rId5"/>
    <p:sldId id="265" r:id="rId6"/>
    <p:sldId id="282" r:id="rId7"/>
    <p:sldId id="273" r:id="rId8"/>
    <p:sldId id="259" r:id="rId9"/>
    <p:sldId id="260" r:id="rId10"/>
    <p:sldId id="261" r:id="rId11"/>
    <p:sldId id="262" r:id="rId12"/>
    <p:sldId id="263" r:id="rId13"/>
    <p:sldId id="264" r:id="rId14"/>
    <p:sldId id="266" r:id="rId15"/>
    <p:sldId id="267" r:id="rId16"/>
    <p:sldId id="268" r:id="rId17"/>
    <p:sldId id="269" r:id="rId18"/>
    <p:sldId id="270" r:id="rId19"/>
    <p:sldId id="274" r:id="rId20"/>
    <p:sldId id="288" r:id="rId21"/>
    <p:sldId id="275" r:id="rId22"/>
    <p:sldId id="276" r:id="rId23"/>
    <p:sldId id="277" r:id="rId24"/>
    <p:sldId id="278" r:id="rId25"/>
    <p:sldId id="279" r:id="rId26"/>
    <p:sldId id="280" r:id="rId27"/>
    <p:sldId id="281" r:id="rId28"/>
    <p:sldId id="283" r:id="rId29"/>
    <p:sldId id="284" r:id="rId30"/>
    <p:sldId id="285" r:id="rId31"/>
    <p:sldId id="286" r:id="rId32"/>
    <p:sldId id="287" r:id="rId33"/>
    <p:sldId id="289" r:id="rId34"/>
    <p:sldId id="290" r:id="rId35"/>
    <p:sldId id="291" r:id="rId36"/>
    <p:sldId id="292" r:id="rId37"/>
    <p:sldId id="293" r:id="rId38"/>
    <p:sldId id="294" r:id="rId39"/>
    <p:sldId id="295" r:id="rId40"/>
    <p:sldId id="296" r:id="rId41"/>
    <p:sldId id="297" r:id="rId42"/>
    <p:sldId id="298" r:id="rId43"/>
    <p:sldId id="299" r:id="rId4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1/9/2018</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dirty="0"/>
              <a:t>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1/9/2018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1/9/2018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1/9/2018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1/9/2018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1/9/2018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1/9/2018</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4.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1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s://www.slideshare.net/alicehenneman/portion-distortion"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Eating Responsibly 	</a:t>
            </a:r>
            <a:endParaRPr lang="en-US" dirty="0"/>
          </a:p>
        </p:txBody>
      </p:sp>
      <p:sp>
        <p:nvSpPr>
          <p:cNvPr id="3" name="Subtitle 2"/>
          <p:cNvSpPr>
            <a:spLocks noGrp="1"/>
          </p:cNvSpPr>
          <p:nvPr>
            <p:ph type="subTitle" idx="1"/>
          </p:nvPr>
        </p:nvSpPr>
        <p:spPr/>
        <p:txBody>
          <a:bodyPr/>
          <a:lstStyle/>
          <a:p>
            <a:r>
              <a:rPr lang="en-US" dirty="0" smtClean="0"/>
              <a:t>Food and Nutrition </a:t>
            </a:r>
          </a:p>
          <a:p>
            <a:endParaRPr lang="en-US" dirty="0"/>
          </a:p>
        </p:txBody>
      </p:sp>
    </p:spTree>
    <p:extLst>
      <p:ext uri="{BB962C8B-B14F-4D97-AF65-F5344CB8AC3E}">
        <p14:creationId xmlns:p14="http://schemas.microsoft.com/office/powerpoint/2010/main" val="26260082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Simple Carbs vs. Complex Carbs </a:t>
            </a:r>
            <a:endParaRPr lang="en-US" dirty="0"/>
          </a:p>
        </p:txBody>
      </p:sp>
      <p:sp>
        <p:nvSpPr>
          <p:cNvPr id="5" name="Content Placeholder 4"/>
          <p:cNvSpPr>
            <a:spLocks noGrp="1"/>
          </p:cNvSpPr>
          <p:nvPr>
            <p:ph sz="half" idx="1"/>
          </p:nvPr>
        </p:nvSpPr>
        <p:spPr/>
        <p:txBody>
          <a:bodyPr/>
          <a:lstStyle/>
          <a:p>
            <a:endParaRPr lang="en-US" dirty="0"/>
          </a:p>
        </p:txBody>
      </p:sp>
      <p:pic>
        <p:nvPicPr>
          <p:cNvPr id="4098" name="Picture 2" descr="Image result for frui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7078" y="2326632"/>
            <a:ext cx="2382747" cy="184811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result for table hon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9825" y="2326632"/>
            <a:ext cx="2619375" cy="1848119"/>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mage result for table sug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5216" y="4297746"/>
            <a:ext cx="2861787" cy="1785758"/>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Image result for bread"/>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6395076" y="2205710"/>
            <a:ext cx="2442739" cy="1928407"/>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Image result for past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95076" y="4215384"/>
            <a:ext cx="2442739" cy="1832054"/>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Image result for ric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05257" y="2205709"/>
            <a:ext cx="2479212" cy="1928407"/>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Image result for potatoe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05257" y="4215384"/>
            <a:ext cx="2479212" cy="1832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26214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8654" y="883633"/>
            <a:ext cx="9601196" cy="1303867"/>
          </a:xfrm>
        </p:spPr>
        <p:txBody>
          <a:bodyPr/>
          <a:lstStyle/>
          <a:p>
            <a:r>
              <a:rPr lang="en-US" dirty="0" smtClean="0"/>
              <a:t>Protein </a:t>
            </a:r>
            <a:endParaRPr lang="en-US" dirty="0"/>
          </a:p>
        </p:txBody>
      </p:sp>
      <p:sp>
        <p:nvSpPr>
          <p:cNvPr id="5" name="Content Placeholder 4"/>
          <p:cNvSpPr>
            <a:spLocks noGrp="1"/>
          </p:cNvSpPr>
          <p:nvPr>
            <p:ph idx="1"/>
          </p:nvPr>
        </p:nvSpPr>
        <p:spPr>
          <a:xfrm>
            <a:off x="986144" y="2439290"/>
            <a:ext cx="10039663" cy="984330"/>
          </a:xfrm>
        </p:spPr>
        <p:txBody>
          <a:bodyPr>
            <a:normAutofit lnSpcReduction="10000"/>
          </a:bodyPr>
          <a:lstStyle/>
          <a:p>
            <a:r>
              <a:rPr lang="en-US" dirty="0" smtClean="0"/>
              <a:t>Nutrients that build and repair tissues and cells </a:t>
            </a:r>
          </a:p>
          <a:p>
            <a:r>
              <a:rPr lang="en-US" dirty="0" smtClean="0"/>
              <a:t>1 gram of protein has 4 calories </a:t>
            </a:r>
          </a:p>
          <a:p>
            <a:endParaRPr lang="en-US" dirty="0"/>
          </a:p>
          <a:p>
            <a:pPr marL="0" indent="0">
              <a:buNone/>
            </a:pPr>
            <a:endParaRPr lang="en-US" dirty="0"/>
          </a:p>
        </p:txBody>
      </p:sp>
      <p:pic>
        <p:nvPicPr>
          <p:cNvPr id="5124" name="Picture 4" descr="Image result for mea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6484" y="3423621"/>
            <a:ext cx="2349951" cy="2484646"/>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6" descr="Image result for poultry cooke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8" name="Picture 8" descr="Image result for poultry cook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877" y="3423620"/>
            <a:ext cx="2484645" cy="2484646"/>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Image result for egg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030" y="3423620"/>
            <a:ext cx="2348946" cy="2484646"/>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Image result for mil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1108" y="3423620"/>
            <a:ext cx="2415208" cy="2484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11158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Fat </a:t>
            </a:r>
            <a:endParaRPr lang="en-US" dirty="0"/>
          </a:p>
        </p:txBody>
      </p:sp>
      <p:sp>
        <p:nvSpPr>
          <p:cNvPr id="3" name="Content Placeholder 2"/>
          <p:cNvSpPr>
            <a:spLocks noGrp="1"/>
          </p:cNvSpPr>
          <p:nvPr>
            <p:ph idx="1"/>
          </p:nvPr>
        </p:nvSpPr>
        <p:spPr/>
        <p:txBody>
          <a:bodyPr/>
          <a:lstStyle/>
          <a:p>
            <a:r>
              <a:rPr lang="en-US" dirty="0" smtClean="0"/>
              <a:t>Energy storage nutrients that help the body store some vitamins </a:t>
            </a:r>
          </a:p>
          <a:p>
            <a:r>
              <a:rPr lang="en-US" dirty="0" smtClean="0"/>
              <a:t>Needed in small amounts </a:t>
            </a:r>
          </a:p>
          <a:p>
            <a:endParaRPr lang="en-US" dirty="0"/>
          </a:p>
        </p:txBody>
      </p:sp>
      <p:pic>
        <p:nvPicPr>
          <p:cNvPr id="6148" name="Picture 4" descr="Image result for but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317079" y="3757162"/>
            <a:ext cx="3665976" cy="1918528"/>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Image result for vegetable oi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6715" y="3293097"/>
            <a:ext cx="2382593" cy="2382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67188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Vitamins </a:t>
            </a:r>
            <a:endParaRPr lang="en-US" dirty="0"/>
          </a:p>
        </p:txBody>
      </p:sp>
      <p:sp>
        <p:nvSpPr>
          <p:cNvPr id="3" name="Content Placeholder 2"/>
          <p:cNvSpPr>
            <a:spLocks noGrp="1"/>
          </p:cNvSpPr>
          <p:nvPr>
            <p:ph idx="1"/>
          </p:nvPr>
        </p:nvSpPr>
        <p:spPr/>
        <p:txBody>
          <a:bodyPr/>
          <a:lstStyle/>
          <a:p>
            <a:r>
              <a:rPr lang="en-US" dirty="0" smtClean="0"/>
              <a:t>Organic compounds that keep your body healthy</a:t>
            </a:r>
          </a:p>
          <a:p>
            <a:r>
              <a:rPr lang="en-US" dirty="0" smtClean="0"/>
              <a:t>Small Amounts  </a:t>
            </a:r>
            <a:endParaRPr lang="en-US" dirty="0"/>
          </a:p>
        </p:txBody>
      </p:sp>
      <p:pic>
        <p:nvPicPr>
          <p:cNvPr id="1026" name="Picture 2" descr="Image result for vegetab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8172" y="3747107"/>
            <a:ext cx="3389016" cy="230288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dairy produc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1" y="3747107"/>
            <a:ext cx="3631040" cy="2272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19307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Vitamin A </a:t>
            </a:r>
            <a:endParaRPr lang="en-US" dirty="0"/>
          </a:p>
        </p:txBody>
      </p:sp>
      <p:sp>
        <p:nvSpPr>
          <p:cNvPr id="3" name="Content Placeholder 2"/>
          <p:cNvSpPr>
            <a:spLocks noGrp="1"/>
          </p:cNvSpPr>
          <p:nvPr>
            <p:ph idx="1"/>
          </p:nvPr>
        </p:nvSpPr>
        <p:spPr/>
        <p:txBody>
          <a:bodyPr/>
          <a:lstStyle/>
          <a:p>
            <a:r>
              <a:rPr lang="en-US" dirty="0" smtClean="0"/>
              <a:t>Healthy Skin &amp; Hair </a:t>
            </a:r>
          </a:p>
          <a:p>
            <a:endParaRPr lang="en-US" dirty="0"/>
          </a:p>
        </p:txBody>
      </p:sp>
      <p:pic>
        <p:nvPicPr>
          <p:cNvPr id="2050" name="Picture 2" descr="Image result for carro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721" y="3351742"/>
            <a:ext cx="3048000" cy="252412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sweet potato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1" y="3705322"/>
            <a:ext cx="3539835" cy="217054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squas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5369" y="3705322"/>
            <a:ext cx="3214079" cy="2284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19530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Vitamin C </a:t>
            </a:r>
            <a:endParaRPr lang="en-US" dirty="0"/>
          </a:p>
        </p:txBody>
      </p:sp>
      <p:sp>
        <p:nvSpPr>
          <p:cNvPr id="3" name="Content Placeholder 2"/>
          <p:cNvSpPr>
            <a:spLocks noGrp="1"/>
          </p:cNvSpPr>
          <p:nvPr>
            <p:ph idx="1"/>
          </p:nvPr>
        </p:nvSpPr>
        <p:spPr/>
        <p:txBody>
          <a:bodyPr/>
          <a:lstStyle/>
          <a:p>
            <a:r>
              <a:rPr lang="en-US" dirty="0" smtClean="0"/>
              <a:t>Helps body fight germs that cause illness </a:t>
            </a:r>
            <a:endParaRPr lang="en-US" dirty="0"/>
          </a:p>
        </p:txBody>
      </p:sp>
      <p:pic>
        <p:nvPicPr>
          <p:cNvPr id="3074" name="Picture 2" descr="Image result for orange jui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42899" y="2707802"/>
            <a:ext cx="2453698" cy="316806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broccol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7400" y="3701425"/>
            <a:ext cx="3266330" cy="217444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papay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8540" y="3678599"/>
            <a:ext cx="2929691" cy="2197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72425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Vitamin B -12 </a:t>
            </a:r>
            <a:endParaRPr lang="en-US" dirty="0"/>
          </a:p>
        </p:txBody>
      </p:sp>
      <p:sp>
        <p:nvSpPr>
          <p:cNvPr id="3" name="Content Placeholder 2"/>
          <p:cNvSpPr>
            <a:spLocks noGrp="1"/>
          </p:cNvSpPr>
          <p:nvPr>
            <p:ph idx="1"/>
          </p:nvPr>
        </p:nvSpPr>
        <p:spPr>
          <a:xfrm>
            <a:off x="13324087" y="7711572"/>
            <a:ext cx="3980911" cy="1636236"/>
          </a:xfrm>
        </p:spPr>
        <p:txBody>
          <a:bodyPr/>
          <a:lstStyle/>
          <a:p>
            <a:r>
              <a:rPr lang="en-US" dirty="0" smtClean="0"/>
              <a:t>Aids in concentration, memory, and balance </a:t>
            </a:r>
            <a:endParaRPr lang="en-US" dirty="0"/>
          </a:p>
        </p:txBody>
      </p:sp>
      <p:pic>
        <p:nvPicPr>
          <p:cNvPr id="4100" name="Picture 4" descr="Image result for fish e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1" y="3527955"/>
            <a:ext cx="4174067" cy="234791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result for mil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3314" y="3527954"/>
            <a:ext cx="2767454" cy="2347913"/>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mage result for egg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39139" y="3527954"/>
            <a:ext cx="2587337" cy="2347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67575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Calcium </a:t>
            </a:r>
            <a:endParaRPr lang="en-US" dirty="0"/>
          </a:p>
        </p:txBody>
      </p:sp>
      <p:sp>
        <p:nvSpPr>
          <p:cNvPr id="3" name="Content Placeholder 2"/>
          <p:cNvSpPr>
            <a:spLocks noGrp="1"/>
          </p:cNvSpPr>
          <p:nvPr>
            <p:ph idx="1"/>
          </p:nvPr>
        </p:nvSpPr>
        <p:spPr/>
        <p:txBody>
          <a:bodyPr/>
          <a:lstStyle/>
          <a:p>
            <a:r>
              <a:rPr lang="en-US" dirty="0" smtClean="0"/>
              <a:t>Necessary for healthy, strong bones and teeth </a:t>
            </a:r>
            <a:endParaRPr lang="en-US" dirty="0"/>
          </a:p>
        </p:txBody>
      </p:sp>
      <p:pic>
        <p:nvPicPr>
          <p:cNvPr id="5124" name="Picture 4" descr="Image result for chee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1" y="3532909"/>
            <a:ext cx="3082635" cy="245352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 result for yogu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4132" y="3546225"/>
            <a:ext cx="3720159" cy="244021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Image result for sardin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0387" y="3532909"/>
            <a:ext cx="2681068" cy="2453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50631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Iron </a:t>
            </a:r>
            <a:endParaRPr lang="en-US" dirty="0"/>
          </a:p>
        </p:txBody>
      </p:sp>
      <p:sp>
        <p:nvSpPr>
          <p:cNvPr id="3" name="Content Placeholder 2"/>
          <p:cNvSpPr>
            <a:spLocks noGrp="1"/>
          </p:cNvSpPr>
          <p:nvPr>
            <p:ph idx="1"/>
          </p:nvPr>
        </p:nvSpPr>
        <p:spPr/>
        <p:txBody>
          <a:bodyPr/>
          <a:lstStyle/>
          <a:p>
            <a:r>
              <a:rPr lang="en-US" dirty="0" smtClean="0"/>
              <a:t>Healthy blood; prevents tiredness </a:t>
            </a:r>
          </a:p>
        </p:txBody>
      </p:sp>
      <p:pic>
        <p:nvPicPr>
          <p:cNvPr id="6146" name="Picture 2" descr="Image result for spina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1" y="3554460"/>
            <a:ext cx="3141227" cy="209415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black eyed peas foo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3054" y="3579665"/>
            <a:ext cx="3103417" cy="206894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Image result for tof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59629" y="3579665"/>
            <a:ext cx="2840181" cy="2130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14040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 </a:t>
            </a:r>
            <a:endParaRPr lang="en-US" dirty="0"/>
          </a:p>
        </p:txBody>
      </p:sp>
      <p:sp>
        <p:nvSpPr>
          <p:cNvPr id="3" name="Content Placeholder 2"/>
          <p:cNvSpPr>
            <a:spLocks noGrp="1"/>
          </p:cNvSpPr>
          <p:nvPr>
            <p:ph idx="1"/>
          </p:nvPr>
        </p:nvSpPr>
        <p:spPr/>
        <p:txBody>
          <a:bodyPr/>
          <a:lstStyle/>
          <a:p>
            <a:r>
              <a:rPr lang="en-US" dirty="0" smtClean="0"/>
              <a:t>70% of your body </a:t>
            </a:r>
          </a:p>
          <a:p>
            <a:r>
              <a:rPr lang="en-US" dirty="0" smtClean="0"/>
              <a:t>Can’t live more than a few days without it </a:t>
            </a:r>
          </a:p>
          <a:p>
            <a:r>
              <a:rPr lang="en-US" dirty="0" smtClean="0"/>
              <a:t>Carry nutrients and waste products throughout your body </a:t>
            </a:r>
          </a:p>
          <a:p>
            <a:r>
              <a:rPr lang="en-US" dirty="0" smtClean="0"/>
              <a:t>8-10 glasses per day </a:t>
            </a:r>
          </a:p>
          <a:p>
            <a:r>
              <a:rPr lang="en-US" dirty="0" smtClean="0"/>
              <a:t>Dehydration </a:t>
            </a:r>
            <a:endParaRPr lang="en-US" dirty="0"/>
          </a:p>
        </p:txBody>
      </p:sp>
      <p:sp>
        <p:nvSpPr>
          <p:cNvPr id="5" name="AutoShape 4" descr="Image result for wate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8" name="Picture 6" descr="Image result for wa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6114" y="828752"/>
            <a:ext cx="3361206" cy="2236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67204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Nutrition and Your Health </a:t>
            </a:r>
            <a:endParaRPr lang="en-US" dirty="0"/>
          </a:p>
        </p:txBody>
      </p:sp>
      <p:sp>
        <p:nvSpPr>
          <p:cNvPr id="3" name="Content Placeholder 2"/>
          <p:cNvSpPr>
            <a:spLocks noGrp="1"/>
          </p:cNvSpPr>
          <p:nvPr>
            <p:ph idx="1"/>
          </p:nvPr>
        </p:nvSpPr>
        <p:spPr/>
        <p:txBody>
          <a:bodyPr/>
          <a:lstStyle/>
          <a:p>
            <a:r>
              <a:rPr lang="en-US" dirty="0" smtClean="0"/>
              <a:t>Nutrition</a:t>
            </a:r>
          </a:p>
          <a:p>
            <a:pPr lvl="1"/>
            <a:r>
              <a:rPr lang="en-US" dirty="0" smtClean="0"/>
              <a:t>Study of how our bodies use the food we eat</a:t>
            </a:r>
          </a:p>
          <a:p>
            <a:pPr marL="457200" lvl="1" indent="0">
              <a:buNone/>
            </a:pPr>
            <a:r>
              <a:rPr lang="en-US" dirty="0"/>
              <a:t>t</a:t>
            </a:r>
            <a:r>
              <a:rPr lang="en-US" dirty="0" smtClean="0"/>
              <a:t>o maintain our health  </a:t>
            </a:r>
          </a:p>
        </p:txBody>
      </p:sp>
      <p:pic>
        <p:nvPicPr>
          <p:cNvPr id="1026" name="Picture 2" descr="Image result for nutri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51735" y="2403974"/>
            <a:ext cx="3624851" cy="3624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79215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10373752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Nutrition Facts Label </a:t>
            </a:r>
            <a:endParaRPr lang="en-US" dirty="0"/>
          </a:p>
        </p:txBody>
      </p:sp>
      <p:sp>
        <p:nvSpPr>
          <p:cNvPr id="3" name="Content Placeholder 2"/>
          <p:cNvSpPr>
            <a:spLocks noGrp="1"/>
          </p:cNvSpPr>
          <p:nvPr>
            <p:ph idx="1"/>
          </p:nvPr>
        </p:nvSpPr>
        <p:spPr/>
        <p:txBody>
          <a:bodyPr/>
          <a:lstStyle/>
          <a:p>
            <a:r>
              <a:rPr lang="en-US" dirty="0" smtClean="0"/>
              <a:t>Label found on the outside of food packages of food and states the number of servings in the container, the number of calories in each serving, and the quantity of nutrients in each serving. </a:t>
            </a:r>
            <a:endParaRPr lang="en-US" dirty="0"/>
          </a:p>
        </p:txBody>
      </p:sp>
    </p:spTree>
    <p:extLst>
      <p:ext uri="{BB962C8B-B14F-4D97-AF65-F5344CB8AC3E}">
        <p14:creationId xmlns:p14="http://schemas.microsoft.com/office/powerpoint/2010/main" val="36838913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nutrition facts label par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1679" y="643944"/>
            <a:ext cx="8834907" cy="5449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58980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1" y="608644"/>
            <a:ext cx="9601196" cy="1303867"/>
          </a:xfrm>
        </p:spPr>
        <p:txBody>
          <a:bodyPr/>
          <a:lstStyle/>
          <a:p>
            <a:r>
              <a:rPr lang="en-US" dirty="0" smtClean="0"/>
              <a:t>Serving Size </a:t>
            </a:r>
            <a:endParaRPr lang="en-US" dirty="0"/>
          </a:p>
        </p:txBody>
      </p:sp>
      <p:sp>
        <p:nvSpPr>
          <p:cNvPr id="3" name="Content Placeholder 2"/>
          <p:cNvSpPr>
            <a:spLocks noGrp="1"/>
          </p:cNvSpPr>
          <p:nvPr>
            <p:ph idx="1"/>
          </p:nvPr>
        </p:nvSpPr>
        <p:spPr/>
        <p:txBody>
          <a:bodyPr/>
          <a:lstStyle/>
          <a:p>
            <a:r>
              <a:rPr lang="en-US" dirty="0" smtClean="0"/>
              <a:t>Standard amount of food that allows different foods to be compared with one another </a:t>
            </a:r>
            <a:endParaRPr lang="en-US" dirty="0"/>
          </a:p>
        </p:txBody>
      </p:sp>
      <p:pic>
        <p:nvPicPr>
          <p:cNvPr id="6146" name="Picture 2" descr="Image result for serving siz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6698" y="3290325"/>
            <a:ext cx="2109676" cy="2585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31426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Visualizing 1 Serving </a:t>
            </a:r>
            <a:endParaRPr lang="en-US" dirty="0"/>
          </a:p>
        </p:txBody>
      </p:sp>
    </p:spTree>
    <p:extLst>
      <p:ext uri="{BB962C8B-B14F-4D97-AF65-F5344CB8AC3E}">
        <p14:creationId xmlns:p14="http://schemas.microsoft.com/office/powerpoint/2010/main" val="34074960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Portions </a:t>
            </a:r>
            <a:endParaRPr lang="en-US" dirty="0"/>
          </a:p>
        </p:txBody>
      </p:sp>
      <p:sp>
        <p:nvSpPr>
          <p:cNvPr id="3" name="Content Placeholder 2"/>
          <p:cNvSpPr>
            <a:spLocks noGrp="1"/>
          </p:cNvSpPr>
          <p:nvPr>
            <p:ph idx="1"/>
          </p:nvPr>
        </p:nvSpPr>
        <p:spPr/>
        <p:txBody>
          <a:bodyPr/>
          <a:lstStyle/>
          <a:p>
            <a:r>
              <a:rPr lang="en-US" dirty="0" smtClean="0"/>
              <a:t>Amount of food that a person wants to eat </a:t>
            </a:r>
            <a:endParaRPr lang="en-US" dirty="0"/>
          </a:p>
        </p:txBody>
      </p:sp>
      <p:pic>
        <p:nvPicPr>
          <p:cNvPr id="5122" name="Picture 2" descr="Image result for portion distor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9751" y="1262130"/>
            <a:ext cx="4409515" cy="4409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11848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Guess the Calories Difference </a:t>
            </a:r>
            <a:endParaRPr lang="en-US" dirty="0"/>
          </a:p>
        </p:txBody>
      </p:sp>
      <p:sp>
        <p:nvSpPr>
          <p:cNvPr id="3" name="Content Placeholder 2"/>
          <p:cNvSpPr>
            <a:spLocks noGrp="1"/>
          </p:cNvSpPr>
          <p:nvPr>
            <p:ph idx="1"/>
          </p:nvPr>
        </p:nvSpPr>
        <p:spPr/>
        <p:txBody>
          <a:bodyPr/>
          <a:lstStyle/>
          <a:p>
            <a:r>
              <a:rPr lang="en-US" dirty="0">
                <a:hlinkClick r:id="rId2"/>
              </a:rPr>
              <a:t>https://</a:t>
            </a:r>
            <a:r>
              <a:rPr lang="en-US" dirty="0" smtClean="0">
                <a:hlinkClick r:id="rId2"/>
              </a:rPr>
              <a:t>www.slideshare.net/alicehenneman/portion-distortion</a:t>
            </a:r>
            <a:endParaRPr lang="en-US" dirty="0" smtClean="0"/>
          </a:p>
          <a:p>
            <a:endParaRPr lang="en-US" dirty="0"/>
          </a:p>
        </p:txBody>
      </p:sp>
    </p:spTree>
    <p:extLst>
      <p:ext uri="{BB962C8B-B14F-4D97-AF65-F5344CB8AC3E}">
        <p14:creationId xmlns:p14="http://schemas.microsoft.com/office/powerpoint/2010/main" val="367420705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7170" name="Picture 2" descr="Image result for fast food restaurants map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0539" y="502275"/>
            <a:ext cx="5602422" cy="5872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786320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result for fast food restaurants maps and obes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1222" y="489396"/>
            <a:ext cx="7535600" cy="5821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19645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Fast Food Fat &amp; Calories </a:t>
            </a:r>
            <a:endParaRPr lang="en-US" dirty="0"/>
          </a:p>
        </p:txBody>
      </p:sp>
      <p:sp>
        <p:nvSpPr>
          <p:cNvPr id="5" name="Content Placeholder 4"/>
          <p:cNvSpPr>
            <a:spLocks noGrp="1"/>
          </p:cNvSpPr>
          <p:nvPr>
            <p:ph idx="1"/>
          </p:nvPr>
        </p:nvSpPr>
        <p:spPr/>
        <p:txBody>
          <a:bodyPr/>
          <a:lstStyle/>
          <a:p>
            <a:r>
              <a:rPr lang="en-US" dirty="0" smtClean="0"/>
              <a:t>Trans Fat </a:t>
            </a:r>
          </a:p>
          <a:p>
            <a:pPr lvl="1"/>
            <a:r>
              <a:rPr lang="en-US" dirty="0" smtClean="0"/>
              <a:t>Increase risk of heart disease and high cholesterol </a:t>
            </a:r>
          </a:p>
          <a:p>
            <a:pPr lvl="1"/>
            <a:r>
              <a:rPr lang="en-US" dirty="0" smtClean="0"/>
              <a:t>Fried Foods </a:t>
            </a:r>
          </a:p>
          <a:p>
            <a:pPr lvl="1"/>
            <a:r>
              <a:rPr lang="en-US" dirty="0" smtClean="0"/>
              <a:t>5 or more grams of Trans Fat </a:t>
            </a:r>
          </a:p>
          <a:p>
            <a:r>
              <a:rPr lang="en-US" dirty="0" smtClean="0"/>
              <a:t>Saturated Fat </a:t>
            </a:r>
          </a:p>
          <a:p>
            <a:pPr lvl="1"/>
            <a:r>
              <a:rPr lang="en-US" dirty="0" smtClean="0"/>
              <a:t>High Cholesterol </a:t>
            </a:r>
          </a:p>
          <a:p>
            <a:pPr lvl="1"/>
            <a:r>
              <a:rPr lang="en-US" dirty="0" smtClean="0"/>
              <a:t>Double Whopper – 33 grams </a:t>
            </a:r>
          </a:p>
          <a:p>
            <a:endParaRPr lang="en-US" dirty="0"/>
          </a:p>
        </p:txBody>
      </p:sp>
      <p:pic>
        <p:nvPicPr>
          <p:cNvPr id="10242" name="Picture 2" descr="Image result for fast food trans fa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6563" y="2719705"/>
            <a:ext cx="3898498" cy="2694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30872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982132"/>
            <a:ext cx="9601196" cy="473181"/>
          </a:xfrm>
        </p:spPr>
        <p:txBody>
          <a:bodyPr>
            <a:normAutofit fontScale="90000"/>
          </a:bodyPr>
          <a:lstStyle/>
          <a:p>
            <a:r>
              <a:rPr lang="en-US" dirty="0" smtClean="0"/>
              <a:t>Overweight vs. Obesity </a:t>
            </a:r>
            <a:endParaRPr lang="en-US" dirty="0"/>
          </a:p>
        </p:txBody>
      </p:sp>
      <p:sp>
        <p:nvSpPr>
          <p:cNvPr id="4" name="AutoShape 2" descr="Image result for overweight vs obes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 result for overweight vs obes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8" descr="Image result for overweight vs obese"/>
          <p:cNvSpPr>
            <a:spLocks noGrp="1" noChangeAspect="1" noChangeArrowheads="1"/>
          </p:cNvSpPr>
          <p:nvPr>
            <p:ph idx="1"/>
          </p:nvPr>
        </p:nvSpPr>
        <p:spPr bwMode="auto">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2058" name="Picture 10" descr="Image result for overweight vs obe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662" y="1801626"/>
            <a:ext cx="6648674" cy="4241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999982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Fast Food Fat </a:t>
            </a:r>
            <a:endParaRPr lang="en-US" dirty="0"/>
          </a:p>
        </p:txBody>
      </p:sp>
      <p:sp>
        <p:nvSpPr>
          <p:cNvPr id="3" name="Content Placeholder 2"/>
          <p:cNvSpPr>
            <a:spLocks noGrp="1"/>
          </p:cNvSpPr>
          <p:nvPr>
            <p:ph idx="1"/>
          </p:nvPr>
        </p:nvSpPr>
        <p:spPr/>
        <p:txBody>
          <a:bodyPr/>
          <a:lstStyle/>
          <a:p>
            <a:pPr marL="0" indent="0">
              <a:buNone/>
            </a:pPr>
            <a:r>
              <a:rPr lang="en-US" b="1" u="sng" dirty="0" smtClean="0"/>
              <a:t>1 Teaspoon of Crisco = 5 grams of fat </a:t>
            </a:r>
          </a:p>
          <a:p>
            <a:pPr marL="457200" indent="-457200">
              <a:buAutoNum type="arabicPeriod"/>
            </a:pPr>
            <a:r>
              <a:rPr lang="en-US" dirty="0" smtClean="0"/>
              <a:t>McDonalds Big Mac – </a:t>
            </a:r>
          </a:p>
          <a:p>
            <a:pPr marL="457200" indent="-457200">
              <a:buAutoNum type="arabicPeriod"/>
            </a:pPr>
            <a:r>
              <a:rPr lang="en-US" dirty="0" smtClean="0"/>
              <a:t>Meat Lover’s Personal Pan Pizza – </a:t>
            </a:r>
          </a:p>
          <a:p>
            <a:pPr marL="457200" indent="-457200">
              <a:buAutoNum type="arabicPeriod"/>
            </a:pPr>
            <a:r>
              <a:rPr lang="en-US" dirty="0" smtClean="0"/>
              <a:t>Wendy’s </a:t>
            </a:r>
            <a:r>
              <a:rPr lang="en-US" dirty="0" err="1" smtClean="0"/>
              <a:t>Baconator</a:t>
            </a:r>
            <a:r>
              <a:rPr lang="en-US" dirty="0" smtClean="0"/>
              <a:t> – </a:t>
            </a:r>
          </a:p>
          <a:p>
            <a:pPr marL="457200" indent="-457200">
              <a:buAutoNum type="arabicPeriod"/>
            </a:pPr>
            <a:r>
              <a:rPr lang="en-US" dirty="0" smtClean="0"/>
              <a:t>Arby’s Roast Beef &amp; Cheddar – </a:t>
            </a:r>
          </a:p>
          <a:p>
            <a:pPr marL="457200" indent="-457200">
              <a:buAutoNum type="arabicPeriod"/>
            </a:pPr>
            <a:r>
              <a:rPr lang="en-US" dirty="0" smtClean="0"/>
              <a:t>Subway Chicken Bacon Ranch -- </a:t>
            </a:r>
            <a:endParaRPr lang="en-US" dirty="0"/>
          </a:p>
        </p:txBody>
      </p:sp>
      <p:pic>
        <p:nvPicPr>
          <p:cNvPr id="9218" name="Picture 2" descr="Image result for fast foo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0561" y="2556932"/>
            <a:ext cx="4769822" cy="2935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89900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Sugars </a:t>
            </a:r>
            <a:endParaRPr lang="en-US" dirty="0"/>
          </a:p>
        </p:txBody>
      </p:sp>
      <p:sp>
        <p:nvSpPr>
          <p:cNvPr id="3" name="Content Placeholder 2"/>
          <p:cNvSpPr>
            <a:spLocks noGrp="1"/>
          </p:cNvSpPr>
          <p:nvPr>
            <p:ph idx="1"/>
          </p:nvPr>
        </p:nvSpPr>
        <p:spPr/>
        <p:txBody>
          <a:bodyPr/>
          <a:lstStyle/>
          <a:p>
            <a:r>
              <a:rPr lang="en-US" dirty="0" smtClean="0"/>
              <a:t>Leads to weight gain &amp; obesity </a:t>
            </a:r>
          </a:p>
          <a:p>
            <a:r>
              <a:rPr lang="en-US" dirty="0" smtClean="0"/>
              <a:t>Soda </a:t>
            </a:r>
          </a:p>
          <a:p>
            <a:r>
              <a:rPr lang="en-US" dirty="0" smtClean="0"/>
              <a:t>Milkshakes </a:t>
            </a:r>
          </a:p>
          <a:p>
            <a:r>
              <a:rPr lang="en-US" dirty="0" smtClean="0"/>
              <a:t>Stay between 6 &amp; 9 grams </a:t>
            </a:r>
            <a:endParaRPr lang="en-US" dirty="0"/>
          </a:p>
        </p:txBody>
      </p:sp>
      <p:pic>
        <p:nvPicPr>
          <p:cNvPr id="11266" name="Picture 2" descr="Image result for milk shakes fast foo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44717" y="2539557"/>
            <a:ext cx="3257678" cy="3567002"/>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Image result for soda fast foo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0611" y="2647899"/>
            <a:ext cx="1934410" cy="3350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3335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Sodium </a:t>
            </a:r>
            <a:endParaRPr lang="en-US" dirty="0"/>
          </a:p>
        </p:txBody>
      </p:sp>
      <p:sp>
        <p:nvSpPr>
          <p:cNvPr id="3" name="Content Placeholder 2"/>
          <p:cNvSpPr>
            <a:spLocks noGrp="1"/>
          </p:cNvSpPr>
          <p:nvPr>
            <p:ph idx="1"/>
          </p:nvPr>
        </p:nvSpPr>
        <p:spPr/>
        <p:txBody>
          <a:bodyPr/>
          <a:lstStyle/>
          <a:p>
            <a:r>
              <a:rPr lang="en-US" dirty="0" smtClean="0"/>
              <a:t>Consumption per day – 1,500mg to 2,300mg </a:t>
            </a:r>
          </a:p>
          <a:p>
            <a:r>
              <a:rPr lang="en-US" dirty="0" smtClean="0"/>
              <a:t>Wendy’s Chicken Nuggets – 679milligrams </a:t>
            </a:r>
          </a:p>
          <a:p>
            <a:r>
              <a:rPr lang="en-US" dirty="0" smtClean="0"/>
              <a:t>Burger King Double Whopper with Cheese – 1,544 milligrams </a:t>
            </a:r>
          </a:p>
          <a:p>
            <a:r>
              <a:rPr lang="en-US" dirty="0" smtClean="0"/>
              <a:t>McDonald’s Large Fries – 350 milligrams </a:t>
            </a:r>
          </a:p>
          <a:p>
            <a:r>
              <a:rPr lang="en-US" dirty="0" smtClean="0"/>
              <a:t>Burger King Vanilla Medium Shake – 400 milligrams </a:t>
            </a:r>
            <a:endParaRPr lang="en-US" dirty="0"/>
          </a:p>
        </p:txBody>
      </p:sp>
    </p:spTree>
    <p:extLst>
      <p:ext uri="{BB962C8B-B14F-4D97-AF65-F5344CB8AC3E}">
        <p14:creationId xmlns:p14="http://schemas.microsoft.com/office/powerpoint/2010/main" val="13251327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Body Image </a:t>
            </a:r>
            <a:endParaRPr lang="en-US" dirty="0"/>
          </a:p>
        </p:txBody>
      </p:sp>
      <p:sp>
        <p:nvSpPr>
          <p:cNvPr id="3" name="Content Placeholder 2"/>
          <p:cNvSpPr>
            <a:spLocks noGrp="1"/>
          </p:cNvSpPr>
          <p:nvPr>
            <p:ph idx="1"/>
          </p:nvPr>
        </p:nvSpPr>
        <p:spPr>
          <a:xfrm>
            <a:off x="1295401" y="2556932"/>
            <a:ext cx="4332667" cy="3318936"/>
          </a:xfrm>
        </p:spPr>
        <p:txBody>
          <a:bodyPr/>
          <a:lstStyle/>
          <a:p>
            <a:r>
              <a:rPr lang="en-US" dirty="0" smtClean="0"/>
              <a:t>How you feel and see your body </a:t>
            </a:r>
          </a:p>
          <a:p>
            <a:r>
              <a:rPr lang="en-US" dirty="0" smtClean="0"/>
              <a:t>Self Esteem </a:t>
            </a:r>
          </a:p>
          <a:p>
            <a:pPr lvl="1"/>
            <a:r>
              <a:rPr lang="en-US" dirty="0" smtClean="0"/>
              <a:t>How much you value, respect, and feel confident about yourself </a:t>
            </a:r>
            <a:endParaRPr lang="en-US" dirty="0"/>
          </a:p>
        </p:txBody>
      </p:sp>
      <p:pic>
        <p:nvPicPr>
          <p:cNvPr id="12290" name="Picture 2" descr="Image result for self este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472042"/>
            <a:ext cx="5118234" cy="3403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63209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Unhealthy Eating Behaviors </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49792931"/>
              </p:ext>
            </p:extLst>
          </p:nvPr>
        </p:nvGraphicFramePr>
        <p:xfrm>
          <a:off x="1295400" y="2557463"/>
          <a:ext cx="9601200" cy="2966720"/>
        </p:xfrm>
        <a:graphic>
          <a:graphicData uri="http://schemas.openxmlformats.org/drawingml/2006/table">
            <a:tbl>
              <a:tblPr firstRow="1" bandRow="1">
                <a:tableStyleId>{5C22544A-7EE6-4342-B048-85BDC9FD1C3A}</a:tableStyleId>
              </a:tblPr>
              <a:tblGrid>
                <a:gridCol w="9601200"/>
              </a:tblGrid>
              <a:tr h="370840">
                <a:tc>
                  <a:txBody>
                    <a:bodyPr/>
                    <a:lstStyle/>
                    <a:p>
                      <a:r>
                        <a:rPr lang="en-US" dirty="0" smtClean="0"/>
                        <a:t>Why Teens</a:t>
                      </a:r>
                      <a:r>
                        <a:rPr lang="en-US" baseline="0" dirty="0" smtClean="0"/>
                        <a:t> Develop Unhealthy Eating Behaviors </a:t>
                      </a:r>
                      <a:endParaRPr lang="en-US" dirty="0"/>
                    </a:p>
                  </a:txBody>
                  <a:tcPr/>
                </a:tc>
              </a:tr>
              <a:tr h="370840">
                <a:tc>
                  <a:txBody>
                    <a:bodyPr/>
                    <a:lstStyle/>
                    <a:p>
                      <a:r>
                        <a:rPr lang="en-US" dirty="0" smtClean="0"/>
                        <a:t>Low Self Esteem</a:t>
                      </a:r>
                      <a:endParaRPr lang="en-US" dirty="0"/>
                    </a:p>
                  </a:txBody>
                  <a:tcPr/>
                </a:tc>
              </a:tr>
              <a:tr h="370840">
                <a:tc>
                  <a:txBody>
                    <a:bodyPr/>
                    <a:lstStyle/>
                    <a:p>
                      <a:r>
                        <a:rPr lang="en-US" dirty="0" smtClean="0"/>
                        <a:t>Fear</a:t>
                      </a:r>
                      <a:r>
                        <a:rPr lang="en-US" baseline="0" dirty="0" smtClean="0"/>
                        <a:t> of becoming overweight </a:t>
                      </a:r>
                      <a:endParaRPr lang="en-US" dirty="0"/>
                    </a:p>
                  </a:txBody>
                  <a:tcPr/>
                </a:tc>
              </a:tr>
              <a:tr h="370840">
                <a:tc>
                  <a:txBody>
                    <a:bodyPr/>
                    <a:lstStyle/>
                    <a:p>
                      <a:r>
                        <a:rPr lang="en-US" dirty="0" smtClean="0"/>
                        <a:t>Poor</a:t>
                      </a:r>
                      <a:r>
                        <a:rPr lang="en-US" baseline="0" dirty="0" smtClean="0"/>
                        <a:t> skills for coping with stress </a:t>
                      </a:r>
                      <a:endParaRPr lang="en-US" dirty="0"/>
                    </a:p>
                  </a:txBody>
                  <a:tcPr/>
                </a:tc>
              </a:tr>
              <a:tr h="370840">
                <a:tc>
                  <a:txBody>
                    <a:bodyPr/>
                    <a:lstStyle/>
                    <a:p>
                      <a:r>
                        <a:rPr lang="en-US" dirty="0" smtClean="0"/>
                        <a:t>Unhealthy body</a:t>
                      </a:r>
                      <a:r>
                        <a:rPr lang="en-US" baseline="0" dirty="0" smtClean="0"/>
                        <a:t> image </a:t>
                      </a:r>
                      <a:endParaRPr lang="en-US" dirty="0"/>
                    </a:p>
                  </a:txBody>
                  <a:tcPr/>
                </a:tc>
              </a:tr>
              <a:tr h="370840">
                <a:tc>
                  <a:txBody>
                    <a:bodyPr/>
                    <a:lstStyle/>
                    <a:p>
                      <a:r>
                        <a:rPr lang="en-US" dirty="0" smtClean="0"/>
                        <a:t>Pressure from friends or</a:t>
                      </a:r>
                      <a:r>
                        <a:rPr lang="en-US" baseline="0" dirty="0" smtClean="0"/>
                        <a:t> family to be thin</a:t>
                      </a:r>
                      <a:endParaRPr lang="en-US" dirty="0"/>
                    </a:p>
                  </a:txBody>
                  <a:tcPr/>
                </a:tc>
              </a:tr>
              <a:tr h="370840">
                <a:tc>
                  <a:txBody>
                    <a:bodyPr/>
                    <a:lstStyle/>
                    <a:p>
                      <a:r>
                        <a:rPr lang="en-US" dirty="0" smtClean="0"/>
                        <a:t>Feelings of helplessness </a:t>
                      </a:r>
                      <a:endParaRPr lang="en-US" dirty="0"/>
                    </a:p>
                  </a:txBody>
                  <a:tcPr/>
                </a:tc>
              </a:tr>
              <a:tr h="370840">
                <a:tc>
                  <a:txBody>
                    <a:bodyPr/>
                    <a:lstStyle/>
                    <a:p>
                      <a:endParaRPr lang="en-US" dirty="0"/>
                    </a:p>
                  </a:txBody>
                  <a:tcPr/>
                </a:tc>
              </a:tr>
            </a:tbl>
          </a:graphicData>
        </a:graphic>
      </p:graphicFrame>
    </p:spTree>
    <p:extLst>
      <p:ext uri="{BB962C8B-B14F-4D97-AF65-F5344CB8AC3E}">
        <p14:creationId xmlns:p14="http://schemas.microsoft.com/office/powerpoint/2010/main" val="4365755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Overexercising</a:t>
            </a:r>
            <a:r>
              <a:rPr lang="en-US" dirty="0" smtClean="0"/>
              <a:t> </a:t>
            </a:r>
            <a:endParaRPr lang="en-US" dirty="0"/>
          </a:p>
        </p:txBody>
      </p:sp>
      <p:sp>
        <p:nvSpPr>
          <p:cNvPr id="3" name="Content Placeholder 2"/>
          <p:cNvSpPr>
            <a:spLocks noGrp="1"/>
          </p:cNvSpPr>
          <p:nvPr>
            <p:ph idx="1"/>
          </p:nvPr>
        </p:nvSpPr>
        <p:spPr/>
        <p:txBody>
          <a:bodyPr>
            <a:normAutofit lnSpcReduction="10000"/>
          </a:bodyPr>
          <a:lstStyle/>
          <a:p>
            <a:r>
              <a:rPr lang="en-US" dirty="0" smtClean="0"/>
              <a:t>Concerned about body &amp; weight </a:t>
            </a:r>
          </a:p>
          <a:p>
            <a:r>
              <a:rPr lang="en-US" dirty="0" smtClean="0"/>
              <a:t>Exercises more intensely and for a longer period of time than is necessary for good health</a:t>
            </a:r>
          </a:p>
          <a:p>
            <a:r>
              <a:rPr lang="en-US" dirty="0" smtClean="0"/>
              <a:t>Injuries </a:t>
            </a:r>
          </a:p>
          <a:p>
            <a:r>
              <a:rPr lang="en-US" dirty="0" smtClean="0"/>
              <a:t>Extreme tiredness / sadness /hopelessness </a:t>
            </a:r>
          </a:p>
          <a:p>
            <a:r>
              <a:rPr lang="en-US" dirty="0" smtClean="0"/>
              <a:t>Difficulty concentrating </a:t>
            </a:r>
          </a:p>
          <a:p>
            <a:r>
              <a:rPr lang="en-US" dirty="0" smtClean="0"/>
              <a:t>Irritable and moody </a:t>
            </a:r>
          </a:p>
          <a:p>
            <a:endParaRPr lang="en-US" dirty="0"/>
          </a:p>
        </p:txBody>
      </p:sp>
      <p:pic>
        <p:nvPicPr>
          <p:cNvPr id="13314" name="Picture 2" descr="Image result for over exercis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7020" y="3607134"/>
            <a:ext cx="3228258" cy="2146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43437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Eating Disorder</a:t>
            </a:r>
            <a:endParaRPr lang="en-US" dirty="0"/>
          </a:p>
        </p:txBody>
      </p:sp>
      <p:sp>
        <p:nvSpPr>
          <p:cNvPr id="3" name="Content Placeholder 2"/>
          <p:cNvSpPr>
            <a:spLocks noGrp="1"/>
          </p:cNvSpPr>
          <p:nvPr>
            <p:ph idx="1"/>
          </p:nvPr>
        </p:nvSpPr>
        <p:spPr/>
        <p:txBody>
          <a:bodyPr/>
          <a:lstStyle/>
          <a:p>
            <a:r>
              <a:rPr lang="en-US" dirty="0" smtClean="0"/>
              <a:t>A disease that involves an unhealthy concern with one’s body weight and shape </a:t>
            </a:r>
          </a:p>
          <a:p>
            <a:r>
              <a:rPr lang="en-US" dirty="0" smtClean="0"/>
              <a:t>Starving </a:t>
            </a:r>
          </a:p>
          <a:p>
            <a:r>
              <a:rPr lang="en-US" dirty="0" smtClean="0"/>
              <a:t>Overeat </a:t>
            </a:r>
          </a:p>
          <a:p>
            <a:endParaRPr lang="en-US" dirty="0"/>
          </a:p>
        </p:txBody>
      </p:sp>
      <p:pic>
        <p:nvPicPr>
          <p:cNvPr id="14338" name="Picture 2" descr="Image result for eating disord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4414" y="3229166"/>
            <a:ext cx="5242768" cy="2788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80950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Anorexia Nervosa </a:t>
            </a:r>
            <a:endParaRPr lang="en-US" dirty="0"/>
          </a:p>
        </p:txBody>
      </p:sp>
      <p:sp>
        <p:nvSpPr>
          <p:cNvPr id="3" name="Content Placeholder 2"/>
          <p:cNvSpPr>
            <a:spLocks noGrp="1"/>
          </p:cNvSpPr>
          <p:nvPr>
            <p:ph idx="1"/>
          </p:nvPr>
        </p:nvSpPr>
        <p:spPr/>
        <p:txBody>
          <a:bodyPr/>
          <a:lstStyle/>
          <a:p>
            <a:r>
              <a:rPr lang="en-US" dirty="0" smtClean="0"/>
              <a:t>Eating disorder that involves self- starvation, an unhealthy body weight, and extreme weight loss </a:t>
            </a:r>
          </a:p>
          <a:p>
            <a:r>
              <a:rPr lang="en-US" dirty="0" smtClean="0"/>
              <a:t>Intense fear of being fat or gaining weight </a:t>
            </a:r>
          </a:p>
          <a:p>
            <a:r>
              <a:rPr lang="en-US" dirty="0" smtClean="0"/>
              <a:t>Feel Fat </a:t>
            </a:r>
          </a:p>
          <a:p>
            <a:r>
              <a:rPr lang="en-US" dirty="0" smtClean="0"/>
              <a:t>Eat foods low in calories or fat </a:t>
            </a:r>
          </a:p>
          <a:p>
            <a:r>
              <a:rPr lang="en-US" dirty="0" smtClean="0"/>
              <a:t>May cause long term problems </a:t>
            </a:r>
          </a:p>
          <a:p>
            <a:endParaRPr lang="en-US" dirty="0"/>
          </a:p>
        </p:txBody>
      </p:sp>
    </p:spTree>
    <p:extLst>
      <p:ext uri="{BB962C8B-B14F-4D97-AF65-F5344CB8AC3E}">
        <p14:creationId xmlns:p14="http://schemas.microsoft.com/office/powerpoint/2010/main" val="30444137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Anorexia Nervosa Symptoms vs. Healthy person </a:t>
            </a:r>
            <a:endParaRPr lang="en-US" dirty="0"/>
          </a:p>
        </p:txBody>
      </p:sp>
      <p:sp>
        <p:nvSpPr>
          <p:cNvPr id="4" name="Content Placeholder 3"/>
          <p:cNvSpPr>
            <a:spLocks noGrp="1"/>
          </p:cNvSpPr>
          <p:nvPr>
            <p:ph sz="half" idx="1"/>
          </p:nvPr>
        </p:nvSpPr>
        <p:spPr/>
        <p:txBody>
          <a:bodyPr>
            <a:normAutofit fontScale="85000" lnSpcReduction="20000"/>
          </a:bodyPr>
          <a:lstStyle/>
          <a:p>
            <a:r>
              <a:rPr lang="en-US" dirty="0" smtClean="0"/>
              <a:t>Dry, dull hair and hair loss </a:t>
            </a:r>
          </a:p>
          <a:p>
            <a:r>
              <a:rPr lang="en-US" dirty="0" smtClean="0"/>
              <a:t>Dry Skin </a:t>
            </a:r>
          </a:p>
          <a:p>
            <a:r>
              <a:rPr lang="en-US" dirty="0" smtClean="0"/>
              <a:t>Brittle Nails </a:t>
            </a:r>
          </a:p>
          <a:p>
            <a:r>
              <a:rPr lang="en-US" dirty="0" smtClean="0"/>
              <a:t>Large weight loss over a short period of time </a:t>
            </a:r>
          </a:p>
          <a:p>
            <a:r>
              <a:rPr lang="en-US" dirty="0" smtClean="0"/>
              <a:t>Abdominal pain </a:t>
            </a:r>
          </a:p>
          <a:p>
            <a:r>
              <a:rPr lang="en-US" dirty="0" smtClean="0"/>
              <a:t>Growth of fine body hair </a:t>
            </a:r>
          </a:p>
          <a:p>
            <a:r>
              <a:rPr lang="en-US" dirty="0" smtClean="0"/>
              <a:t>Cold </a:t>
            </a:r>
          </a:p>
          <a:p>
            <a:r>
              <a:rPr lang="en-US" dirty="0" smtClean="0"/>
              <a:t>Feel faint, light headed </a:t>
            </a:r>
            <a:endParaRPr lang="en-US" dirty="0"/>
          </a:p>
        </p:txBody>
      </p:sp>
      <p:sp>
        <p:nvSpPr>
          <p:cNvPr id="5" name="Content Placeholder 4"/>
          <p:cNvSpPr>
            <a:spLocks noGrp="1"/>
          </p:cNvSpPr>
          <p:nvPr>
            <p:ph sz="half" idx="2"/>
          </p:nvPr>
        </p:nvSpPr>
        <p:spPr/>
        <p:txBody>
          <a:bodyPr>
            <a:normAutofit fontScale="85000" lnSpcReduction="20000"/>
          </a:bodyPr>
          <a:lstStyle/>
          <a:p>
            <a:r>
              <a:rPr lang="en-US" dirty="0" smtClean="0"/>
              <a:t>Shiny, healthy hair </a:t>
            </a:r>
          </a:p>
          <a:p>
            <a:r>
              <a:rPr lang="en-US" dirty="0" smtClean="0"/>
              <a:t>Healthy skin </a:t>
            </a:r>
          </a:p>
          <a:p>
            <a:r>
              <a:rPr lang="en-US" dirty="0" smtClean="0"/>
              <a:t>Strong nails </a:t>
            </a:r>
          </a:p>
          <a:p>
            <a:r>
              <a:rPr lang="en-US" dirty="0" smtClean="0"/>
              <a:t>Ability to maintain weight </a:t>
            </a:r>
          </a:p>
          <a:p>
            <a:r>
              <a:rPr lang="en-US" dirty="0" smtClean="0"/>
              <a:t>Energetic </a:t>
            </a:r>
            <a:endParaRPr lang="en-US" dirty="0"/>
          </a:p>
        </p:txBody>
      </p:sp>
    </p:spTree>
    <p:extLst>
      <p:ext uri="{BB962C8B-B14F-4D97-AF65-F5344CB8AC3E}">
        <p14:creationId xmlns:p14="http://schemas.microsoft.com/office/powerpoint/2010/main" val="32316720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Image result for anorexia nervos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6529" y="1161285"/>
            <a:ext cx="7959143" cy="4484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69991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dirty="0"/>
          </a:p>
        </p:txBody>
      </p:sp>
      <p:pic>
        <p:nvPicPr>
          <p:cNvPr id="1026" name="Picture 2" descr="Image result for bmi ch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9099" y="268294"/>
            <a:ext cx="9478850" cy="6561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316131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Bulimia Nervosa </a:t>
            </a:r>
            <a:endParaRPr lang="en-US" dirty="0"/>
          </a:p>
        </p:txBody>
      </p:sp>
      <p:sp>
        <p:nvSpPr>
          <p:cNvPr id="3" name="Content Placeholder 2"/>
          <p:cNvSpPr>
            <a:spLocks noGrp="1"/>
          </p:cNvSpPr>
          <p:nvPr>
            <p:ph idx="1"/>
          </p:nvPr>
        </p:nvSpPr>
        <p:spPr/>
        <p:txBody>
          <a:bodyPr/>
          <a:lstStyle/>
          <a:p>
            <a:r>
              <a:rPr lang="en-US" dirty="0" smtClean="0"/>
              <a:t>Eating disorder in which a person eats a large amount of food and then tries to remove the food from his or her body </a:t>
            </a:r>
          </a:p>
          <a:p>
            <a:r>
              <a:rPr lang="en-US" dirty="0" smtClean="0"/>
              <a:t>Bingeing </a:t>
            </a:r>
          </a:p>
          <a:p>
            <a:r>
              <a:rPr lang="en-US" dirty="0" smtClean="0"/>
              <a:t>Purging </a:t>
            </a:r>
          </a:p>
        </p:txBody>
      </p:sp>
      <p:pic>
        <p:nvPicPr>
          <p:cNvPr id="16386" name="Picture 2" descr="Image result for bulimia nervosa tee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8026" y="3608917"/>
            <a:ext cx="6172200" cy="2266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00964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Binge Eating Disorder </a:t>
            </a:r>
            <a:endParaRPr lang="en-US" dirty="0"/>
          </a:p>
        </p:txBody>
      </p:sp>
      <p:sp>
        <p:nvSpPr>
          <p:cNvPr id="3" name="Content Placeholder 2"/>
          <p:cNvSpPr>
            <a:spLocks noGrp="1"/>
          </p:cNvSpPr>
          <p:nvPr>
            <p:ph idx="1"/>
          </p:nvPr>
        </p:nvSpPr>
        <p:spPr>
          <a:xfrm>
            <a:off x="1295401" y="2556932"/>
            <a:ext cx="3894785" cy="3318936"/>
          </a:xfrm>
        </p:spPr>
        <p:txBody>
          <a:bodyPr/>
          <a:lstStyle/>
          <a:p>
            <a:r>
              <a:rPr lang="en-US" dirty="0" smtClean="0"/>
              <a:t>Emotional Problems </a:t>
            </a:r>
          </a:p>
          <a:p>
            <a:r>
              <a:rPr lang="en-US" dirty="0" smtClean="0"/>
              <a:t>Disease in which a person cannot control how much he or she eats </a:t>
            </a:r>
          </a:p>
          <a:p>
            <a:r>
              <a:rPr lang="en-US" dirty="0" smtClean="0"/>
              <a:t>Do no purge </a:t>
            </a:r>
          </a:p>
          <a:p>
            <a:r>
              <a:rPr lang="en-US" dirty="0" smtClean="0"/>
              <a:t>Junk food </a:t>
            </a:r>
          </a:p>
          <a:p>
            <a:r>
              <a:rPr lang="en-US" dirty="0" smtClean="0"/>
              <a:t>Weight gain/ obesity </a:t>
            </a:r>
            <a:endParaRPr lang="en-US" dirty="0"/>
          </a:p>
        </p:txBody>
      </p:sp>
      <p:pic>
        <p:nvPicPr>
          <p:cNvPr id="17410" name="Picture 2" descr="Image result for binge eat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1402" y="2665494"/>
            <a:ext cx="4724355" cy="2881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41658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Healthy Weight Range </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07280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Fad Diets </a:t>
            </a:r>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2151809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Calories </a:t>
            </a:r>
            <a:endParaRPr lang="en-US" dirty="0"/>
          </a:p>
        </p:txBody>
      </p:sp>
      <p:sp>
        <p:nvSpPr>
          <p:cNvPr id="3" name="Content Placeholder 2"/>
          <p:cNvSpPr>
            <a:spLocks noGrp="1"/>
          </p:cNvSpPr>
          <p:nvPr>
            <p:ph idx="1"/>
          </p:nvPr>
        </p:nvSpPr>
        <p:spPr/>
        <p:txBody>
          <a:bodyPr/>
          <a:lstStyle/>
          <a:p>
            <a:r>
              <a:rPr lang="en-US" dirty="0" smtClean="0"/>
              <a:t>Amount of energy your body gets from a food</a:t>
            </a:r>
          </a:p>
          <a:p>
            <a:r>
              <a:rPr lang="en-US" dirty="0" smtClean="0"/>
              <a:t>How do you burn calories? </a:t>
            </a:r>
          </a:p>
          <a:p>
            <a:r>
              <a:rPr lang="en-US" dirty="0" smtClean="0"/>
              <a:t> Metabolism – process of converting the energy in food into energy your body can use </a:t>
            </a:r>
          </a:p>
        </p:txBody>
      </p:sp>
    </p:spTree>
    <p:extLst>
      <p:ext uri="{BB962C8B-B14F-4D97-AF65-F5344CB8AC3E}">
        <p14:creationId xmlns:p14="http://schemas.microsoft.com/office/powerpoint/2010/main" val="37564298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Caloric Intake for Teenagers</a:t>
            </a:r>
            <a:endParaRPr lang="en-US" dirty="0"/>
          </a:p>
        </p:txBody>
      </p:sp>
      <p:sp>
        <p:nvSpPr>
          <p:cNvPr id="5" name="Content Placeholder 4"/>
          <p:cNvSpPr>
            <a:spLocks noGrp="1"/>
          </p:cNvSpPr>
          <p:nvPr>
            <p:ph sz="half" idx="1"/>
          </p:nvPr>
        </p:nvSpPr>
        <p:spPr/>
        <p:txBody>
          <a:bodyPr/>
          <a:lstStyle/>
          <a:p>
            <a:r>
              <a:rPr lang="en-US" dirty="0" smtClean="0"/>
              <a:t>Males </a:t>
            </a:r>
          </a:p>
          <a:p>
            <a:r>
              <a:rPr lang="en-US" dirty="0" smtClean="0"/>
              <a:t>Sedentary – 2,000 Calories </a:t>
            </a:r>
          </a:p>
          <a:p>
            <a:r>
              <a:rPr lang="en-US" dirty="0" smtClean="0"/>
              <a:t>Moderate – 2,200 Calories </a:t>
            </a:r>
          </a:p>
          <a:p>
            <a:r>
              <a:rPr lang="en-US" dirty="0" smtClean="0"/>
              <a:t>Active – 2,600 Calories </a:t>
            </a:r>
            <a:endParaRPr lang="en-US" dirty="0"/>
          </a:p>
        </p:txBody>
      </p:sp>
      <p:sp>
        <p:nvSpPr>
          <p:cNvPr id="6" name="Content Placeholder 5"/>
          <p:cNvSpPr>
            <a:spLocks noGrp="1"/>
          </p:cNvSpPr>
          <p:nvPr>
            <p:ph sz="half" idx="2"/>
          </p:nvPr>
        </p:nvSpPr>
        <p:spPr/>
        <p:txBody>
          <a:bodyPr/>
          <a:lstStyle/>
          <a:p>
            <a:r>
              <a:rPr lang="en-US" dirty="0" smtClean="0"/>
              <a:t>Females </a:t>
            </a:r>
          </a:p>
          <a:p>
            <a:r>
              <a:rPr lang="en-US" dirty="0" smtClean="0"/>
              <a:t>Sedentary – 1,600 Calories </a:t>
            </a:r>
          </a:p>
          <a:p>
            <a:r>
              <a:rPr lang="en-US" dirty="0" smtClean="0"/>
              <a:t>Moderate – 2,000 Calories </a:t>
            </a:r>
          </a:p>
          <a:p>
            <a:r>
              <a:rPr lang="en-US" dirty="0" smtClean="0"/>
              <a:t>Active – 2,200 Calories </a:t>
            </a:r>
            <a:endParaRPr lang="en-US" dirty="0"/>
          </a:p>
        </p:txBody>
      </p:sp>
    </p:spTree>
    <p:extLst>
      <p:ext uri="{BB962C8B-B14F-4D97-AF65-F5344CB8AC3E}">
        <p14:creationId xmlns:p14="http://schemas.microsoft.com/office/powerpoint/2010/main" val="3691059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Here’s a look at the calorie counts of different foods and how much activity you’d need to do to burn off each."/>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49274" y="478262"/>
            <a:ext cx="2846229" cy="5796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77144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Nutrients </a:t>
            </a:r>
            <a:endParaRPr lang="en-US" dirty="0"/>
          </a:p>
        </p:txBody>
      </p:sp>
      <p:sp>
        <p:nvSpPr>
          <p:cNvPr id="3" name="Content Placeholder 2"/>
          <p:cNvSpPr>
            <a:spLocks noGrp="1"/>
          </p:cNvSpPr>
          <p:nvPr>
            <p:ph idx="1"/>
          </p:nvPr>
        </p:nvSpPr>
        <p:spPr>
          <a:xfrm>
            <a:off x="1295402" y="2441022"/>
            <a:ext cx="9601196" cy="3318936"/>
          </a:xfrm>
        </p:spPr>
        <p:txBody>
          <a:bodyPr/>
          <a:lstStyle/>
          <a:p>
            <a:r>
              <a:rPr lang="en-US" dirty="0" smtClean="0"/>
              <a:t>The substances in food that your body needs to function properly </a:t>
            </a:r>
            <a:endParaRPr lang="en-US" dirty="0"/>
          </a:p>
        </p:txBody>
      </p:sp>
      <p:pic>
        <p:nvPicPr>
          <p:cNvPr id="3074" name="Picture 2" descr="Image result for nutrie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2" y="3217885"/>
            <a:ext cx="9200880" cy="2345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62790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Carbohydrates </a:t>
            </a:r>
            <a:endParaRPr lang="en-US" dirty="0"/>
          </a:p>
        </p:txBody>
      </p:sp>
      <p:sp>
        <p:nvSpPr>
          <p:cNvPr id="3" name="Content Placeholder 2"/>
          <p:cNvSpPr>
            <a:spLocks noGrp="1"/>
          </p:cNvSpPr>
          <p:nvPr>
            <p:ph idx="1"/>
          </p:nvPr>
        </p:nvSpPr>
        <p:spPr/>
        <p:txBody>
          <a:bodyPr>
            <a:normAutofit lnSpcReduction="10000"/>
          </a:bodyPr>
          <a:lstStyle/>
          <a:p>
            <a:r>
              <a:rPr lang="en-US" dirty="0" smtClean="0"/>
              <a:t>A chemical composed of one or more simple sugars </a:t>
            </a:r>
          </a:p>
          <a:p>
            <a:r>
              <a:rPr lang="en-US" dirty="0" smtClean="0"/>
              <a:t>1 gram of carbohydrates = 4 calories </a:t>
            </a:r>
          </a:p>
          <a:p>
            <a:r>
              <a:rPr lang="en-US" dirty="0" smtClean="0"/>
              <a:t>Simple Carbohydrates </a:t>
            </a:r>
          </a:p>
          <a:p>
            <a:pPr lvl="1"/>
            <a:r>
              <a:rPr lang="en-US" dirty="0" smtClean="0"/>
              <a:t>Sugars</a:t>
            </a:r>
          </a:p>
          <a:p>
            <a:r>
              <a:rPr lang="en-US" dirty="0" smtClean="0"/>
              <a:t>Complex Carbohydrates </a:t>
            </a:r>
          </a:p>
          <a:p>
            <a:pPr lvl="1"/>
            <a:r>
              <a:rPr lang="en-US" dirty="0" smtClean="0"/>
              <a:t>Starches</a:t>
            </a:r>
          </a:p>
          <a:p>
            <a:pPr lvl="1"/>
            <a:r>
              <a:rPr lang="en-US" dirty="0" smtClean="0"/>
              <a:t>Fiber</a:t>
            </a:r>
          </a:p>
        </p:txBody>
      </p:sp>
    </p:spTree>
    <p:extLst>
      <p:ext uri="{BB962C8B-B14F-4D97-AF65-F5344CB8AC3E}">
        <p14:creationId xmlns:p14="http://schemas.microsoft.com/office/powerpoint/2010/main" val="3195050442"/>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Organic</Template>
  <TotalTime>384</TotalTime>
  <Words>702</Words>
  <Application>Microsoft Office PowerPoint</Application>
  <PresentationFormat>Widescreen</PresentationFormat>
  <Paragraphs>146</Paragraphs>
  <Slides>43</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43</vt:i4>
      </vt:variant>
    </vt:vector>
  </HeadingPairs>
  <TitlesOfParts>
    <vt:vector size="46" baseType="lpstr">
      <vt:lpstr>Arial</vt:lpstr>
      <vt:lpstr>Garamond</vt:lpstr>
      <vt:lpstr>Organic</vt:lpstr>
      <vt:lpstr>Eating Responsibly  </vt:lpstr>
      <vt:lpstr>Nutrition and Your Health </vt:lpstr>
      <vt:lpstr>Overweight vs. Obesity </vt:lpstr>
      <vt:lpstr>PowerPoint Presentation</vt:lpstr>
      <vt:lpstr>Calories </vt:lpstr>
      <vt:lpstr>Caloric Intake for Teenagers</vt:lpstr>
      <vt:lpstr>PowerPoint Presentation</vt:lpstr>
      <vt:lpstr>Nutrients </vt:lpstr>
      <vt:lpstr>Carbohydrates </vt:lpstr>
      <vt:lpstr>Simple Carbs vs. Complex Carbs </vt:lpstr>
      <vt:lpstr>Protein </vt:lpstr>
      <vt:lpstr>Fat </vt:lpstr>
      <vt:lpstr>Vitamins </vt:lpstr>
      <vt:lpstr>Vitamin A </vt:lpstr>
      <vt:lpstr>Vitamin C </vt:lpstr>
      <vt:lpstr>Vitamin B -12 </vt:lpstr>
      <vt:lpstr>Calcium </vt:lpstr>
      <vt:lpstr>Iron </vt:lpstr>
      <vt:lpstr>Water </vt:lpstr>
      <vt:lpstr>PowerPoint Presentation</vt:lpstr>
      <vt:lpstr>Nutrition Facts Label </vt:lpstr>
      <vt:lpstr>PowerPoint Presentation</vt:lpstr>
      <vt:lpstr>Serving Size </vt:lpstr>
      <vt:lpstr>Visualizing 1 Serving </vt:lpstr>
      <vt:lpstr>Portions </vt:lpstr>
      <vt:lpstr>Guess the Calories Difference </vt:lpstr>
      <vt:lpstr>PowerPoint Presentation</vt:lpstr>
      <vt:lpstr>PowerPoint Presentation</vt:lpstr>
      <vt:lpstr>Fast Food Fat &amp; Calories </vt:lpstr>
      <vt:lpstr>Fast Food Fat </vt:lpstr>
      <vt:lpstr>Sugars </vt:lpstr>
      <vt:lpstr>Sodium </vt:lpstr>
      <vt:lpstr>Body Image </vt:lpstr>
      <vt:lpstr>Unhealthy Eating Behaviors </vt:lpstr>
      <vt:lpstr>Overexercising </vt:lpstr>
      <vt:lpstr>Eating Disorder</vt:lpstr>
      <vt:lpstr>Anorexia Nervosa </vt:lpstr>
      <vt:lpstr>Anorexia Nervosa Symptoms vs. Healthy person </vt:lpstr>
      <vt:lpstr>PowerPoint Presentation</vt:lpstr>
      <vt:lpstr>Bulimia Nervosa </vt:lpstr>
      <vt:lpstr>Binge Eating Disorder </vt:lpstr>
      <vt:lpstr>Healthy Weight Range </vt:lpstr>
      <vt:lpstr>Fad Diets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Eating Responsibly</dc:title>
  <dc:creator>Lynzee Rooney</dc:creator>
  <cp:lastModifiedBy>Lynzee Rooney</cp:lastModifiedBy>
  <cp:revision>25</cp:revision>
  <dcterms:created xsi:type="dcterms:W3CDTF">2017-11-17T15:18:13Z</dcterms:created>
  <dcterms:modified xsi:type="dcterms:W3CDTF">2018-01-09T18:32:32Z</dcterms:modified>
</cp:coreProperties>
</file>